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9" r:id="rId5"/>
    <p:sldId id="270" r:id="rId6"/>
    <p:sldId id="259" r:id="rId7"/>
    <p:sldId id="271" r:id="rId8"/>
    <p:sldId id="267" r:id="rId9"/>
    <p:sldId id="272" r:id="rId10"/>
    <p:sldId id="268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402" y="-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66960C-3A82-4090-8C9E-C8335E1E8C8B}" type="doc">
      <dgm:prSet loTypeId="urn:microsoft.com/office/officeart/2005/8/layout/radial5" loCatId="cycl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C6D2B10-6311-407A-9080-88899863B630}">
      <dgm:prSet phldrT="[Текст]" custT="1"/>
      <dgm:spPr/>
      <dgm:t>
        <a:bodyPr/>
        <a:lstStyle/>
        <a:p>
          <a:r>
            <a:rPr lang="ru-RU" sz="1400" b="1" dirty="0" smtClean="0"/>
            <a:t>социальное партнерство детского дома</a:t>
          </a:r>
          <a:endParaRPr lang="ru-RU" sz="1400" b="1" dirty="0"/>
        </a:p>
      </dgm:t>
    </dgm:pt>
    <dgm:pt modelId="{41A4DD5B-1BD1-487E-85F0-269172523BCD}" type="parTrans" cxnId="{F9DE73EF-8F4B-4614-BFCA-D7B8D2D28BDB}">
      <dgm:prSet/>
      <dgm:spPr/>
      <dgm:t>
        <a:bodyPr/>
        <a:lstStyle/>
        <a:p>
          <a:endParaRPr lang="ru-RU"/>
        </a:p>
      </dgm:t>
    </dgm:pt>
    <dgm:pt modelId="{1CA118F4-00EE-4F5D-AECB-BE15626F50D3}" type="sibTrans" cxnId="{F9DE73EF-8F4B-4614-BFCA-D7B8D2D28BDB}">
      <dgm:prSet/>
      <dgm:spPr/>
      <dgm:t>
        <a:bodyPr/>
        <a:lstStyle/>
        <a:p>
          <a:endParaRPr lang="ru-RU"/>
        </a:p>
      </dgm:t>
    </dgm:pt>
    <dgm:pt modelId="{194E3AC6-0D13-4CBD-9FD1-9527A124ED9F}">
      <dgm:prSet phldrT="[Текст]" custT="1"/>
      <dgm:spPr/>
      <dgm:t>
        <a:bodyPr/>
        <a:lstStyle/>
        <a:p>
          <a:r>
            <a:rPr lang="ru-RU" sz="1400" b="1" dirty="0" smtClean="0"/>
            <a:t>ООО "Кузбасская ярмарка"</a:t>
          </a:r>
          <a:endParaRPr lang="ru-RU" sz="1400" b="1" dirty="0"/>
        </a:p>
      </dgm:t>
    </dgm:pt>
    <dgm:pt modelId="{7D1B1042-0723-45C2-BEE6-86D24DA673BC}" type="parTrans" cxnId="{6BDD3C46-6F2A-4D8C-9D8B-BF4E0E181C42}">
      <dgm:prSet/>
      <dgm:spPr/>
      <dgm:t>
        <a:bodyPr/>
        <a:lstStyle/>
        <a:p>
          <a:endParaRPr lang="ru-RU"/>
        </a:p>
      </dgm:t>
    </dgm:pt>
    <dgm:pt modelId="{F80761E9-F911-42E9-93BC-62F57E863DE0}" type="sibTrans" cxnId="{6BDD3C46-6F2A-4D8C-9D8B-BF4E0E181C42}">
      <dgm:prSet/>
      <dgm:spPr/>
      <dgm:t>
        <a:bodyPr/>
        <a:lstStyle/>
        <a:p>
          <a:endParaRPr lang="ru-RU"/>
        </a:p>
      </dgm:t>
    </dgm:pt>
    <dgm:pt modelId="{C825350A-6D37-4B03-B6A0-15AACDCF791F}">
      <dgm:prSet phldrT="[Текст]" custT="1"/>
      <dgm:spPr/>
      <dgm:t>
        <a:bodyPr/>
        <a:lstStyle/>
        <a:p>
          <a:r>
            <a:rPr lang="ru-RU" sz="1200" b="1" dirty="0" smtClean="0"/>
            <a:t>ООО "Русский дом"</a:t>
          </a:r>
        </a:p>
        <a:p>
          <a:r>
            <a:rPr lang="ru-RU" sz="1200" b="1" dirty="0" err="1" smtClean="0"/>
            <a:t>г.Новокузнецк</a:t>
          </a:r>
          <a:endParaRPr lang="ru-RU" sz="1200" b="1" dirty="0"/>
        </a:p>
      </dgm:t>
    </dgm:pt>
    <dgm:pt modelId="{4683F9D2-E77E-4AEF-9CFD-BA485FA52220}" type="parTrans" cxnId="{F778EB58-EF42-4D1D-BEC3-1ED3E6BA229E}">
      <dgm:prSet/>
      <dgm:spPr/>
      <dgm:t>
        <a:bodyPr/>
        <a:lstStyle/>
        <a:p>
          <a:endParaRPr lang="ru-RU"/>
        </a:p>
      </dgm:t>
    </dgm:pt>
    <dgm:pt modelId="{B1B6CD49-F391-4391-9F6E-BAD8EC50FCDB}" type="sibTrans" cxnId="{F778EB58-EF42-4D1D-BEC3-1ED3E6BA229E}">
      <dgm:prSet/>
      <dgm:spPr/>
      <dgm:t>
        <a:bodyPr/>
        <a:lstStyle/>
        <a:p>
          <a:endParaRPr lang="ru-RU"/>
        </a:p>
      </dgm:t>
    </dgm:pt>
    <dgm:pt modelId="{E902F44F-B160-45C0-A904-91C0CE7E20D9}">
      <dgm:prSet phldrT="[Текст]" custT="1"/>
      <dgm:spPr/>
      <dgm:t>
        <a:bodyPr/>
        <a:lstStyle/>
        <a:p>
          <a:r>
            <a:rPr lang="ru-RU" sz="1400" b="1" dirty="0" smtClean="0"/>
            <a:t>ООО «РУК» ("ЕВРАЗ«)</a:t>
          </a:r>
          <a:endParaRPr lang="ru-RU" sz="1400" b="1" dirty="0"/>
        </a:p>
      </dgm:t>
    </dgm:pt>
    <dgm:pt modelId="{F1C11390-C7D8-4A3C-82A2-284A2421669C}" type="parTrans" cxnId="{8E766276-6685-433C-82D9-4DAAB9735C25}">
      <dgm:prSet/>
      <dgm:spPr/>
      <dgm:t>
        <a:bodyPr/>
        <a:lstStyle/>
        <a:p>
          <a:endParaRPr lang="ru-RU"/>
        </a:p>
      </dgm:t>
    </dgm:pt>
    <dgm:pt modelId="{7F33CD13-80C9-4523-B82B-4AE0453481FA}" type="sibTrans" cxnId="{8E766276-6685-433C-82D9-4DAAB9735C25}">
      <dgm:prSet/>
      <dgm:spPr/>
      <dgm:t>
        <a:bodyPr/>
        <a:lstStyle/>
        <a:p>
          <a:endParaRPr lang="ru-RU"/>
        </a:p>
      </dgm:t>
    </dgm:pt>
    <dgm:pt modelId="{CCF03AD6-DD6A-4287-AE2A-C72618FA4F60}">
      <dgm:prSet phldrT="[Текст]" custT="1"/>
      <dgm:spPr/>
      <dgm:t>
        <a:bodyPr/>
        <a:lstStyle/>
        <a:p>
          <a:r>
            <a:rPr lang="ru-RU" sz="1200" b="1" dirty="0" smtClean="0"/>
            <a:t>ГПОУ  "Осинниковский политехнический техникум"</a:t>
          </a:r>
          <a:endParaRPr lang="ru-RU" sz="1200" b="1" dirty="0"/>
        </a:p>
      </dgm:t>
    </dgm:pt>
    <dgm:pt modelId="{89671543-C9B1-4616-AEF7-34AC4BD0AAE8}" type="parTrans" cxnId="{4C42DEAA-389C-4055-A888-4DD34D167A41}">
      <dgm:prSet/>
      <dgm:spPr/>
      <dgm:t>
        <a:bodyPr/>
        <a:lstStyle/>
        <a:p>
          <a:endParaRPr lang="ru-RU"/>
        </a:p>
      </dgm:t>
    </dgm:pt>
    <dgm:pt modelId="{A39D63DB-7032-4F76-B384-DAF2F3A029E0}" type="sibTrans" cxnId="{4C42DEAA-389C-4055-A888-4DD34D167A41}">
      <dgm:prSet/>
      <dgm:spPr/>
      <dgm:t>
        <a:bodyPr/>
        <a:lstStyle/>
        <a:p>
          <a:endParaRPr lang="ru-RU"/>
        </a:p>
      </dgm:t>
    </dgm:pt>
    <dgm:pt modelId="{9FF187B6-6FFF-491A-8C42-AD31745D4DB2}">
      <dgm:prSet custT="1"/>
      <dgm:spPr/>
      <dgm:t>
        <a:bodyPr/>
        <a:lstStyle/>
        <a:p>
          <a:r>
            <a:rPr lang="ru-RU" sz="1200" b="1" dirty="0" smtClean="0"/>
            <a:t>ГПОУ «Осинниковский горно технический колледж»</a:t>
          </a:r>
          <a:endParaRPr lang="ru-RU" sz="1200" b="1" dirty="0"/>
        </a:p>
      </dgm:t>
    </dgm:pt>
    <dgm:pt modelId="{3BCC1454-E714-4B72-A1A1-5E014F76ED8F}" type="parTrans" cxnId="{414816DA-77BC-4DB2-8E07-A5CF01299918}">
      <dgm:prSet/>
      <dgm:spPr/>
      <dgm:t>
        <a:bodyPr/>
        <a:lstStyle/>
        <a:p>
          <a:endParaRPr lang="ru-RU"/>
        </a:p>
      </dgm:t>
    </dgm:pt>
    <dgm:pt modelId="{E52CB73E-B650-482E-9508-8B9061A3B1B1}" type="sibTrans" cxnId="{414816DA-77BC-4DB2-8E07-A5CF01299918}">
      <dgm:prSet/>
      <dgm:spPr/>
      <dgm:t>
        <a:bodyPr/>
        <a:lstStyle/>
        <a:p>
          <a:endParaRPr lang="ru-RU"/>
        </a:p>
      </dgm:t>
    </dgm:pt>
    <dgm:pt modelId="{68216937-56EB-461F-B406-E110912B7818}" type="pres">
      <dgm:prSet presAssocID="{0866960C-3A82-4090-8C9E-C8335E1E8C8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9CE988-1580-4C9C-B9BA-F68C0862D125}" type="pres">
      <dgm:prSet presAssocID="{3C6D2B10-6311-407A-9080-88899863B630}" presName="centerShape" presStyleLbl="node0" presStyleIdx="0" presStyleCnt="1" custScaleX="133230" custScaleY="122753" custLinFactNeighborX="-401" custLinFactNeighborY="401"/>
      <dgm:spPr/>
      <dgm:t>
        <a:bodyPr/>
        <a:lstStyle/>
        <a:p>
          <a:endParaRPr lang="ru-RU"/>
        </a:p>
      </dgm:t>
    </dgm:pt>
    <dgm:pt modelId="{BD8E06EF-E6C6-4455-A021-76B057345DB0}" type="pres">
      <dgm:prSet presAssocID="{7D1B1042-0723-45C2-BEE6-86D24DA673BC}" presName="parTrans" presStyleLbl="sibTrans2D1" presStyleIdx="0" presStyleCnt="5" custScaleX="222966"/>
      <dgm:spPr/>
      <dgm:t>
        <a:bodyPr/>
        <a:lstStyle/>
        <a:p>
          <a:endParaRPr lang="ru-RU"/>
        </a:p>
      </dgm:t>
    </dgm:pt>
    <dgm:pt modelId="{74D31CFA-21AA-4B72-BBF8-0EF947D0616F}" type="pres">
      <dgm:prSet presAssocID="{7D1B1042-0723-45C2-BEE6-86D24DA673BC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1AFEABD6-098E-4431-8E00-247C938F3769}" type="pres">
      <dgm:prSet presAssocID="{194E3AC6-0D13-4CBD-9FD1-9527A124ED9F}" presName="node" presStyleLbl="node1" presStyleIdx="0" presStyleCnt="5" custScaleX="124108" custScaleY="682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71B27D-0489-4E94-BE55-E2D190AB725F}" type="pres">
      <dgm:prSet presAssocID="{3BCC1454-E714-4B72-A1A1-5E014F76ED8F}" presName="parTrans" presStyleLbl="sibTrans2D1" presStyleIdx="1" presStyleCnt="5"/>
      <dgm:spPr/>
      <dgm:t>
        <a:bodyPr/>
        <a:lstStyle/>
        <a:p>
          <a:endParaRPr lang="ru-RU"/>
        </a:p>
      </dgm:t>
    </dgm:pt>
    <dgm:pt modelId="{447BCABB-A54F-4369-9887-455D6CE0B594}" type="pres">
      <dgm:prSet presAssocID="{3BCC1454-E714-4B72-A1A1-5E014F76ED8F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9DFBFB6B-857C-4F25-8FC8-6FBC678D6773}" type="pres">
      <dgm:prSet presAssocID="{9FF187B6-6FFF-491A-8C42-AD31745D4DB2}" presName="node" presStyleLbl="node1" presStyleIdx="1" presStyleCnt="5" custScaleX="104207" custScaleY="114167" custRadScaleRad="101776" custRadScaleInc="9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70E024-809C-4739-9895-A85210A8A16C}" type="pres">
      <dgm:prSet presAssocID="{4683F9D2-E77E-4AEF-9CFD-BA485FA52220}" presName="parTrans" presStyleLbl="sibTrans2D1" presStyleIdx="2" presStyleCnt="5" custScaleX="198028"/>
      <dgm:spPr/>
      <dgm:t>
        <a:bodyPr/>
        <a:lstStyle/>
        <a:p>
          <a:endParaRPr lang="ru-RU"/>
        </a:p>
      </dgm:t>
    </dgm:pt>
    <dgm:pt modelId="{1DC52DBE-87E5-44DA-AE88-1459C8CADE1E}" type="pres">
      <dgm:prSet presAssocID="{4683F9D2-E77E-4AEF-9CFD-BA485FA52220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9BB0B1E2-0CD4-4D14-BE68-318A468D0FC9}" type="pres">
      <dgm:prSet presAssocID="{C825350A-6D37-4B03-B6A0-15AACDCF791F}" presName="node" presStyleLbl="node1" presStyleIdx="2" presStyleCnt="5" custScaleX="113586" custScaleY="88013" custRadScaleRad="985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09AD90-FDA6-48CE-B02B-702B88B41B29}" type="pres">
      <dgm:prSet presAssocID="{F1C11390-C7D8-4A3C-82A2-284A2421669C}" presName="parTrans" presStyleLbl="sibTrans2D1" presStyleIdx="3" presStyleCnt="5" custScaleX="191662"/>
      <dgm:spPr/>
      <dgm:t>
        <a:bodyPr/>
        <a:lstStyle/>
        <a:p>
          <a:endParaRPr lang="ru-RU"/>
        </a:p>
      </dgm:t>
    </dgm:pt>
    <dgm:pt modelId="{3E3F5F45-41A2-4D6E-B04D-A5ECB5FC15BD}" type="pres">
      <dgm:prSet presAssocID="{F1C11390-C7D8-4A3C-82A2-284A2421669C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462F3EC6-BE13-46D1-AD7B-ACF92F7CBAD2}" type="pres">
      <dgm:prSet presAssocID="{E902F44F-B160-45C0-A904-91C0CE7E20D9}" presName="node" presStyleLbl="node1" presStyleIdx="3" presStyleCnt="5" custScaleX="111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CE4C6D-BD9C-4F50-BF0D-8B834F79939F}" type="pres">
      <dgm:prSet presAssocID="{89671543-C9B1-4616-AEF7-34AC4BD0AAE8}" presName="parTrans" presStyleLbl="sibTrans2D1" presStyleIdx="4" presStyleCnt="5" custScaleX="225990"/>
      <dgm:spPr/>
      <dgm:t>
        <a:bodyPr/>
        <a:lstStyle/>
        <a:p>
          <a:endParaRPr lang="ru-RU"/>
        </a:p>
      </dgm:t>
    </dgm:pt>
    <dgm:pt modelId="{F4D133EA-2CB1-407C-AD42-7669814CC151}" type="pres">
      <dgm:prSet presAssocID="{89671543-C9B1-4616-AEF7-34AC4BD0AAE8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4F6A5240-BA5F-4863-A434-CEA056BE7BEC}" type="pres">
      <dgm:prSet presAssocID="{CCF03AD6-DD6A-4287-AE2A-C72618FA4F60}" presName="node" presStyleLbl="node1" presStyleIdx="4" presStyleCnt="5" custScaleX="107561" custScaleY="1089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766276-6685-433C-82D9-4DAAB9735C25}" srcId="{3C6D2B10-6311-407A-9080-88899863B630}" destId="{E902F44F-B160-45C0-A904-91C0CE7E20D9}" srcOrd="3" destOrd="0" parTransId="{F1C11390-C7D8-4A3C-82A2-284A2421669C}" sibTransId="{7F33CD13-80C9-4523-B82B-4AE0453481FA}"/>
    <dgm:cxn modelId="{153301D4-2151-4E9D-99EA-F0754E95591F}" type="presOf" srcId="{3BCC1454-E714-4B72-A1A1-5E014F76ED8F}" destId="{0171B27D-0489-4E94-BE55-E2D190AB725F}" srcOrd="0" destOrd="0" presId="urn:microsoft.com/office/officeart/2005/8/layout/radial5"/>
    <dgm:cxn modelId="{2480695C-1C95-47C7-9D6B-314E18BF099B}" type="presOf" srcId="{F1C11390-C7D8-4A3C-82A2-284A2421669C}" destId="{4109AD90-FDA6-48CE-B02B-702B88B41B29}" srcOrd="0" destOrd="0" presId="urn:microsoft.com/office/officeart/2005/8/layout/radial5"/>
    <dgm:cxn modelId="{9BBBDF80-35F4-4F09-95CC-FF7253E83AEE}" type="presOf" srcId="{89671543-C9B1-4616-AEF7-34AC4BD0AAE8}" destId="{F4D133EA-2CB1-407C-AD42-7669814CC151}" srcOrd="1" destOrd="0" presId="urn:microsoft.com/office/officeart/2005/8/layout/radial5"/>
    <dgm:cxn modelId="{6BDD3C46-6F2A-4D8C-9D8B-BF4E0E181C42}" srcId="{3C6D2B10-6311-407A-9080-88899863B630}" destId="{194E3AC6-0D13-4CBD-9FD1-9527A124ED9F}" srcOrd="0" destOrd="0" parTransId="{7D1B1042-0723-45C2-BEE6-86D24DA673BC}" sibTransId="{F80761E9-F911-42E9-93BC-62F57E863DE0}"/>
    <dgm:cxn modelId="{0ACE0E14-E9CE-4AA7-9F00-C6437ABB1236}" type="presOf" srcId="{0866960C-3A82-4090-8C9E-C8335E1E8C8B}" destId="{68216937-56EB-461F-B406-E110912B7818}" srcOrd="0" destOrd="0" presId="urn:microsoft.com/office/officeart/2005/8/layout/radial5"/>
    <dgm:cxn modelId="{BC3CF8A8-AAD2-4852-BB82-8FC886EBE8BB}" type="presOf" srcId="{C825350A-6D37-4B03-B6A0-15AACDCF791F}" destId="{9BB0B1E2-0CD4-4D14-BE68-318A468D0FC9}" srcOrd="0" destOrd="0" presId="urn:microsoft.com/office/officeart/2005/8/layout/radial5"/>
    <dgm:cxn modelId="{6EE32FAF-A183-4D67-BC7F-8374EF4E4A64}" type="presOf" srcId="{194E3AC6-0D13-4CBD-9FD1-9527A124ED9F}" destId="{1AFEABD6-098E-4431-8E00-247C938F3769}" srcOrd="0" destOrd="0" presId="urn:microsoft.com/office/officeart/2005/8/layout/radial5"/>
    <dgm:cxn modelId="{4D7EC9CC-4E4D-404D-B98E-25DBF2F10F7F}" type="presOf" srcId="{9FF187B6-6FFF-491A-8C42-AD31745D4DB2}" destId="{9DFBFB6B-857C-4F25-8FC8-6FBC678D6773}" srcOrd="0" destOrd="0" presId="urn:microsoft.com/office/officeart/2005/8/layout/radial5"/>
    <dgm:cxn modelId="{057DB043-95E4-4578-8ABA-7F1FF8795982}" type="presOf" srcId="{3BCC1454-E714-4B72-A1A1-5E014F76ED8F}" destId="{447BCABB-A54F-4369-9887-455D6CE0B594}" srcOrd="1" destOrd="0" presId="urn:microsoft.com/office/officeart/2005/8/layout/radial5"/>
    <dgm:cxn modelId="{9B394E23-FFB0-4026-A9EE-9E8C521FD839}" type="presOf" srcId="{4683F9D2-E77E-4AEF-9CFD-BA485FA52220}" destId="{1DC52DBE-87E5-44DA-AE88-1459C8CADE1E}" srcOrd="1" destOrd="0" presId="urn:microsoft.com/office/officeart/2005/8/layout/radial5"/>
    <dgm:cxn modelId="{F9DED8AA-87A3-4DB0-AD2F-8623980EAF1C}" type="presOf" srcId="{CCF03AD6-DD6A-4287-AE2A-C72618FA4F60}" destId="{4F6A5240-BA5F-4863-A434-CEA056BE7BEC}" srcOrd="0" destOrd="0" presId="urn:microsoft.com/office/officeart/2005/8/layout/radial5"/>
    <dgm:cxn modelId="{F9DE73EF-8F4B-4614-BFCA-D7B8D2D28BDB}" srcId="{0866960C-3A82-4090-8C9E-C8335E1E8C8B}" destId="{3C6D2B10-6311-407A-9080-88899863B630}" srcOrd="0" destOrd="0" parTransId="{41A4DD5B-1BD1-487E-85F0-269172523BCD}" sibTransId="{1CA118F4-00EE-4F5D-AECB-BE15626F50D3}"/>
    <dgm:cxn modelId="{F778EB58-EF42-4D1D-BEC3-1ED3E6BA229E}" srcId="{3C6D2B10-6311-407A-9080-88899863B630}" destId="{C825350A-6D37-4B03-B6A0-15AACDCF791F}" srcOrd="2" destOrd="0" parTransId="{4683F9D2-E77E-4AEF-9CFD-BA485FA52220}" sibTransId="{B1B6CD49-F391-4391-9F6E-BAD8EC50FCDB}"/>
    <dgm:cxn modelId="{BCF59891-F171-4FEE-93FC-8BD3B17D5A9D}" type="presOf" srcId="{3C6D2B10-6311-407A-9080-88899863B630}" destId="{BF9CE988-1580-4C9C-B9BA-F68C0862D125}" srcOrd="0" destOrd="0" presId="urn:microsoft.com/office/officeart/2005/8/layout/radial5"/>
    <dgm:cxn modelId="{5DD235A9-FAF1-4E2A-BF82-030ACBF637DE}" type="presOf" srcId="{7D1B1042-0723-45C2-BEE6-86D24DA673BC}" destId="{74D31CFA-21AA-4B72-BBF8-0EF947D0616F}" srcOrd="1" destOrd="0" presId="urn:microsoft.com/office/officeart/2005/8/layout/radial5"/>
    <dgm:cxn modelId="{414816DA-77BC-4DB2-8E07-A5CF01299918}" srcId="{3C6D2B10-6311-407A-9080-88899863B630}" destId="{9FF187B6-6FFF-491A-8C42-AD31745D4DB2}" srcOrd="1" destOrd="0" parTransId="{3BCC1454-E714-4B72-A1A1-5E014F76ED8F}" sibTransId="{E52CB73E-B650-482E-9508-8B9061A3B1B1}"/>
    <dgm:cxn modelId="{6F75BD7B-7456-4561-9F79-D03DB12F6123}" type="presOf" srcId="{4683F9D2-E77E-4AEF-9CFD-BA485FA52220}" destId="{0E70E024-809C-4739-9895-A85210A8A16C}" srcOrd="0" destOrd="0" presId="urn:microsoft.com/office/officeart/2005/8/layout/radial5"/>
    <dgm:cxn modelId="{DCA3B5DA-2908-45F2-9411-52C1DA36D328}" type="presOf" srcId="{7D1B1042-0723-45C2-BEE6-86D24DA673BC}" destId="{BD8E06EF-E6C6-4455-A021-76B057345DB0}" srcOrd="0" destOrd="0" presId="urn:microsoft.com/office/officeart/2005/8/layout/radial5"/>
    <dgm:cxn modelId="{DF9A9D7A-99E3-48E9-AA3F-875409B04F23}" type="presOf" srcId="{89671543-C9B1-4616-AEF7-34AC4BD0AAE8}" destId="{FACE4C6D-BD9C-4F50-BF0D-8B834F79939F}" srcOrd="0" destOrd="0" presId="urn:microsoft.com/office/officeart/2005/8/layout/radial5"/>
    <dgm:cxn modelId="{4C42DEAA-389C-4055-A888-4DD34D167A41}" srcId="{3C6D2B10-6311-407A-9080-88899863B630}" destId="{CCF03AD6-DD6A-4287-AE2A-C72618FA4F60}" srcOrd="4" destOrd="0" parTransId="{89671543-C9B1-4616-AEF7-34AC4BD0AAE8}" sibTransId="{A39D63DB-7032-4F76-B384-DAF2F3A029E0}"/>
    <dgm:cxn modelId="{CC2ADAC2-7DF6-4DF2-997B-3600AFE60826}" type="presOf" srcId="{F1C11390-C7D8-4A3C-82A2-284A2421669C}" destId="{3E3F5F45-41A2-4D6E-B04D-A5ECB5FC15BD}" srcOrd="1" destOrd="0" presId="urn:microsoft.com/office/officeart/2005/8/layout/radial5"/>
    <dgm:cxn modelId="{5DFE105D-F851-4AE5-BF1F-07B309F1E60A}" type="presOf" srcId="{E902F44F-B160-45C0-A904-91C0CE7E20D9}" destId="{462F3EC6-BE13-46D1-AD7B-ACF92F7CBAD2}" srcOrd="0" destOrd="0" presId="urn:microsoft.com/office/officeart/2005/8/layout/radial5"/>
    <dgm:cxn modelId="{5BCB8B09-ECB3-4197-906D-5B71384B330A}" type="presParOf" srcId="{68216937-56EB-461F-B406-E110912B7818}" destId="{BF9CE988-1580-4C9C-B9BA-F68C0862D125}" srcOrd="0" destOrd="0" presId="urn:microsoft.com/office/officeart/2005/8/layout/radial5"/>
    <dgm:cxn modelId="{DC7B780E-57B7-4FE3-8094-ACAB69276063}" type="presParOf" srcId="{68216937-56EB-461F-B406-E110912B7818}" destId="{BD8E06EF-E6C6-4455-A021-76B057345DB0}" srcOrd="1" destOrd="0" presId="urn:microsoft.com/office/officeart/2005/8/layout/radial5"/>
    <dgm:cxn modelId="{88754F1F-0420-4EBA-A4D6-4FFF6CA1E49A}" type="presParOf" srcId="{BD8E06EF-E6C6-4455-A021-76B057345DB0}" destId="{74D31CFA-21AA-4B72-BBF8-0EF947D0616F}" srcOrd="0" destOrd="0" presId="urn:microsoft.com/office/officeart/2005/8/layout/radial5"/>
    <dgm:cxn modelId="{142D772E-70D5-4385-B6E4-E4A1E8D22202}" type="presParOf" srcId="{68216937-56EB-461F-B406-E110912B7818}" destId="{1AFEABD6-098E-4431-8E00-247C938F3769}" srcOrd="2" destOrd="0" presId="urn:microsoft.com/office/officeart/2005/8/layout/radial5"/>
    <dgm:cxn modelId="{E245196A-4BFC-4282-966A-6C6A079D897D}" type="presParOf" srcId="{68216937-56EB-461F-B406-E110912B7818}" destId="{0171B27D-0489-4E94-BE55-E2D190AB725F}" srcOrd="3" destOrd="0" presId="urn:microsoft.com/office/officeart/2005/8/layout/radial5"/>
    <dgm:cxn modelId="{23602D49-0B4D-4C3D-A185-4BD067810F29}" type="presParOf" srcId="{0171B27D-0489-4E94-BE55-E2D190AB725F}" destId="{447BCABB-A54F-4369-9887-455D6CE0B594}" srcOrd="0" destOrd="0" presId="urn:microsoft.com/office/officeart/2005/8/layout/radial5"/>
    <dgm:cxn modelId="{842719F7-9E2C-4082-A057-16648BCD3C6F}" type="presParOf" srcId="{68216937-56EB-461F-B406-E110912B7818}" destId="{9DFBFB6B-857C-4F25-8FC8-6FBC678D6773}" srcOrd="4" destOrd="0" presId="urn:microsoft.com/office/officeart/2005/8/layout/radial5"/>
    <dgm:cxn modelId="{349BBD94-F1E9-481F-BBD1-A1126B4B64DA}" type="presParOf" srcId="{68216937-56EB-461F-B406-E110912B7818}" destId="{0E70E024-809C-4739-9895-A85210A8A16C}" srcOrd="5" destOrd="0" presId="urn:microsoft.com/office/officeart/2005/8/layout/radial5"/>
    <dgm:cxn modelId="{7DD95DAD-589D-4123-9304-08037567BAD2}" type="presParOf" srcId="{0E70E024-809C-4739-9895-A85210A8A16C}" destId="{1DC52DBE-87E5-44DA-AE88-1459C8CADE1E}" srcOrd="0" destOrd="0" presId="urn:microsoft.com/office/officeart/2005/8/layout/radial5"/>
    <dgm:cxn modelId="{D3F78CC7-566B-4FF2-ADAF-78704673DBC5}" type="presParOf" srcId="{68216937-56EB-461F-B406-E110912B7818}" destId="{9BB0B1E2-0CD4-4D14-BE68-318A468D0FC9}" srcOrd="6" destOrd="0" presId="urn:microsoft.com/office/officeart/2005/8/layout/radial5"/>
    <dgm:cxn modelId="{B26F9D65-117C-4838-B408-A01C242631C2}" type="presParOf" srcId="{68216937-56EB-461F-B406-E110912B7818}" destId="{4109AD90-FDA6-48CE-B02B-702B88B41B29}" srcOrd="7" destOrd="0" presId="urn:microsoft.com/office/officeart/2005/8/layout/radial5"/>
    <dgm:cxn modelId="{766B38E3-A3CB-4C0F-9C1A-45BF04FE9EBF}" type="presParOf" srcId="{4109AD90-FDA6-48CE-B02B-702B88B41B29}" destId="{3E3F5F45-41A2-4D6E-B04D-A5ECB5FC15BD}" srcOrd="0" destOrd="0" presId="urn:microsoft.com/office/officeart/2005/8/layout/radial5"/>
    <dgm:cxn modelId="{6B95E7EB-D696-4AAB-B48E-B247BF5FEB8D}" type="presParOf" srcId="{68216937-56EB-461F-B406-E110912B7818}" destId="{462F3EC6-BE13-46D1-AD7B-ACF92F7CBAD2}" srcOrd="8" destOrd="0" presId="urn:microsoft.com/office/officeart/2005/8/layout/radial5"/>
    <dgm:cxn modelId="{AFBDFE3C-AFDC-4012-86FF-E44E4D5069F5}" type="presParOf" srcId="{68216937-56EB-461F-B406-E110912B7818}" destId="{FACE4C6D-BD9C-4F50-BF0D-8B834F79939F}" srcOrd="9" destOrd="0" presId="urn:microsoft.com/office/officeart/2005/8/layout/radial5"/>
    <dgm:cxn modelId="{07A6FAA8-4311-4384-92BD-13FB8D9DE365}" type="presParOf" srcId="{FACE4C6D-BD9C-4F50-BF0D-8B834F79939F}" destId="{F4D133EA-2CB1-407C-AD42-7669814CC151}" srcOrd="0" destOrd="0" presId="urn:microsoft.com/office/officeart/2005/8/layout/radial5"/>
    <dgm:cxn modelId="{63C8A5B3-4F92-4242-9A49-2488593F4A5E}" type="presParOf" srcId="{68216937-56EB-461F-B406-E110912B7818}" destId="{4F6A5240-BA5F-4863-A434-CEA056BE7BEC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9CE988-1580-4C9C-B9BA-F68C0862D125}">
      <dsp:nvSpPr>
        <dsp:cNvPr id="0" name=""/>
        <dsp:cNvSpPr/>
      </dsp:nvSpPr>
      <dsp:spPr>
        <a:xfrm>
          <a:off x="1703911" y="1757002"/>
          <a:ext cx="1543382" cy="14220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социальное партнерство детского дома</a:t>
          </a:r>
          <a:endParaRPr lang="ru-RU" sz="1400" b="1" kern="1200" dirty="0"/>
        </a:p>
      </dsp:txBody>
      <dsp:txXfrm>
        <a:off x="1703911" y="1757002"/>
        <a:ext cx="1543382" cy="1422013"/>
      </dsp:txXfrm>
    </dsp:sp>
    <dsp:sp modelId="{BD8E06EF-E6C6-4455-A021-76B057345DB0}">
      <dsp:nvSpPr>
        <dsp:cNvPr id="0" name=""/>
        <dsp:cNvSpPr/>
      </dsp:nvSpPr>
      <dsp:spPr>
        <a:xfrm rot="16227351">
          <a:off x="2052978" y="1174310"/>
          <a:ext cx="862192" cy="4577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6227351">
        <a:off x="2052978" y="1174310"/>
        <a:ext cx="862192" cy="457726"/>
      </dsp:txXfrm>
    </dsp:sp>
    <dsp:sp modelId="{1AFEABD6-098E-4431-8E00-247C938F3769}">
      <dsp:nvSpPr>
        <dsp:cNvPr id="0" name=""/>
        <dsp:cNvSpPr/>
      </dsp:nvSpPr>
      <dsp:spPr>
        <a:xfrm>
          <a:off x="1655315" y="108690"/>
          <a:ext cx="1670808" cy="918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ООО "Кузбасская ярмарка"</a:t>
          </a:r>
          <a:endParaRPr lang="ru-RU" sz="1400" b="1" kern="1200" dirty="0"/>
        </a:p>
      </dsp:txBody>
      <dsp:txXfrm>
        <a:off x="1655315" y="108690"/>
        <a:ext cx="1670808" cy="918750"/>
      </dsp:txXfrm>
    </dsp:sp>
    <dsp:sp modelId="{0171B27D-0489-4E94-BE55-E2D190AB725F}">
      <dsp:nvSpPr>
        <dsp:cNvPr id="0" name=""/>
        <dsp:cNvSpPr/>
      </dsp:nvSpPr>
      <dsp:spPr>
        <a:xfrm rot="20502484">
          <a:off x="3286335" y="1933341"/>
          <a:ext cx="228748" cy="4577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20502484">
        <a:off x="3286335" y="1933341"/>
        <a:ext cx="228748" cy="457726"/>
      </dsp:txXfrm>
    </dsp:sp>
    <dsp:sp modelId="{9DFBFB6B-857C-4F25-8FC8-6FBC678D6773}">
      <dsp:nvSpPr>
        <dsp:cNvPr id="0" name=""/>
        <dsp:cNvSpPr/>
      </dsp:nvSpPr>
      <dsp:spPr>
        <a:xfrm>
          <a:off x="3581851" y="1101965"/>
          <a:ext cx="1402890" cy="15369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ГПОУ «Осинниковский горно технический колледж»</a:t>
          </a:r>
          <a:endParaRPr lang="ru-RU" sz="1200" b="1" kern="1200" dirty="0"/>
        </a:p>
      </dsp:txBody>
      <dsp:txXfrm>
        <a:off x="3581851" y="1101965"/>
        <a:ext cx="1402890" cy="1536977"/>
      </dsp:txXfrm>
    </dsp:sp>
    <dsp:sp modelId="{0E70E024-809C-4739-9895-A85210A8A16C}">
      <dsp:nvSpPr>
        <dsp:cNvPr id="0" name=""/>
        <dsp:cNvSpPr/>
      </dsp:nvSpPr>
      <dsp:spPr>
        <a:xfrm rot="3200858">
          <a:off x="2798148" y="3013808"/>
          <a:ext cx="507737" cy="4577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3200858">
        <a:off x="2798148" y="3013808"/>
        <a:ext cx="507737" cy="457726"/>
      </dsp:txXfrm>
    </dsp:sp>
    <dsp:sp modelId="{9BB0B1E2-0CD4-4D14-BE68-318A468D0FC9}">
      <dsp:nvSpPr>
        <dsp:cNvPr id="0" name=""/>
        <dsp:cNvSpPr/>
      </dsp:nvSpPr>
      <dsp:spPr>
        <a:xfrm>
          <a:off x="2818061" y="3363353"/>
          <a:ext cx="1529155" cy="11848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ООО "Русский дом"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 smtClean="0"/>
            <a:t>г.Новокузнецк</a:t>
          </a:r>
          <a:endParaRPr lang="ru-RU" sz="1200" b="1" kern="1200" dirty="0"/>
        </a:p>
      </dsp:txBody>
      <dsp:txXfrm>
        <a:off x="2818061" y="3363353"/>
        <a:ext cx="1529155" cy="1184878"/>
      </dsp:txXfrm>
    </dsp:sp>
    <dsp:sp modelId="{4109AD90-FDA6-48CE-B02B-702B88B41B29}">
      <dsp:nvSpPr>
        <dsp:cNvPr id="0" name=""/>
        <dsp:cNvSpPr/>
      </dsp:nvSpPr>
      <dsp:spPr>
        <a:xfrm rot="7553831">
          <a:off x="1701444" y="3002261"/>
          <a:ext cx="443625" cy="4577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7553831">
        <a:off x="1701444" y="3002261"/>
        <a:ext cx="443625" cy="457726"/>
      </dsp:txXfrm>
    </dsp:sp>
    <dsp:sp modelId="{462F3EC6-BE13-46D1-AD7B-ACF92F7CBAD2}">
      <dsp:nvSpPr>
        <dsp:cNvPr id="0" name=""/>
        <dsp:cNvSpPr/>
      </dsp:nvSpPr>
      <dsp:spPr>
        <a:xfrm>
          <a:off x="633049" y="3304623"/>
          <a:ext cx="1499591" cy="13462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ООО «РУК» ("ЕВРАЗ«)</a:t>
          </a:r>
          <a:endParaRPr lang="ru-RU" sz="1400" b="1" kern="1200" dirty="0"/>
        </a:p>
      </dsp:txBody>
      <dsp:txXfrm>
        <a:off x="633049" y="3304623"/>
        <a:ext cx="1499591" cy="1346253"/>
      </dsp:txXfrm>
    </dsp:sp>
    <dsp:sp modelId="{FACE4C6D-BD9C-4F50-BF0D-8B834F79939F}">
      <dsp:nvSpPr>
        <dsp:cNvPr id="0" name=""/>
        <dsp:cNvSpPr/>
      </dsp:nvSpPr>
      <dsp:spPr>
        <a:xfrm rot="11914920">
          <a:off x="1342653" y="1935862"/>
          <a:ext cx="461644" cy="45772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1914920">
        <a:off x="1342653" y="1935862"/>
        <a:ext cx="461644" cy="457726"/>
      </dsp:txXfrm>
    </dsp:sp>
    <dsp:sp modelId="{4F6A5240-BA5F-4863-A434-CEA056BE7BEC}">
      <dsp:nvSpPr>
        <dsp:cNvPr id="0" name=""/>
        <dsp:cNvSpPr/>
      </dsp:nvSpPr>
      <dsp:spPr>
        <a:xfrm>
          <a:off x="-25879" y="1136815"/>
          <a:ext cx="1448043" cy="14672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ГПОУ  "Осинниковский политехнический техникум"</a:t>
          </a:r>
          <a:endParaRPr lang="ru-RU" sz="1200" b="1" kern="1200" dirty="0"/>
        </a:p>
      </dsp:txBody>
      <dsp:txXfrm>
        <a:off x="-25879" y="1136815"/>
        <a:ext cx="1448043" cy="14672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199" y="665163"/>
            <a:ext cx="470816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199" y="3602038"/>
            <a:ext cx="470816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028335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719528" y="1825625"/>
            <a:ext cx="5087912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666406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1977" y="765358"/>
            <a:ext cx="491667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11976" y="4589463"/>
            <a:ext cx="483547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9117175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3367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1238875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2200" y="365125"/>
            <a:ext cx="51831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978616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547" y="260194"/>
            <a:ext cx="508791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7298248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6885411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586651" cy="14015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80682" y="457201"/>
            <a:ext cx="4774706" cy="56437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58665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4471110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610662" y="987425"/>
            <a:ext cx="474472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0123282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8620133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493301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7087004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5888" y="365125"/>
            <a:ext cx="50879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65888" y="1825625"/>
            <a:ext cx="50879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6D937-DF1D-41E6-B9D6-316CB067AABE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286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64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838199" y="665162"/>
            <a:ext cx="4708161" cy="3613761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Социально-профессиональная адаптация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детей-сирот</a:t>
            </a:r>
            <a:r>
              <a:rPr lang="ru-RU" sz="4000" dirty="0"/>
              <a:t>: </a:t>
            </a:r>
            <a:br>
              <a:rPr lang="ru-RU" sz="4000" dirty="0"/>
            </a:br>
            <a:r>
              <a:rPr lang="ru-RU" sz="4000" dirty="0"/>
              <a:t>проблемы и пути решения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838199" y="4572000"/>
            <a:ext cx="3358663" cy="1277815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/>
              <a:t>м</a:t>
            </a:r>
            <a:r>
              <a:rPr lang="ru-RU" sz="1800" b="1" dirty="0" smtClean="0"/>
              <a:t>етодист МКОУ «Детский дом» </a:t>
            </a:r>
          </a:p>
          <a:p>
            <a:pPr algn="l"/>
            <a:r>
              <a:rPr lang="ru-RU" sz="1800" b="1" dirty="0" err="1" smtClean="0"/>
              <a:t>г.Осинники</a:t>
            </a:r>
            <a:endParaRPr lang="ru-RU" sz="1800" dirty="0" smtClean="0"/>
          </a:p>
          <a:p>
            <a:pPr algn="l"/>
            <a:r>
              <a:rPr lang="ru-RU" sz="1800" b="1" dirty="0" smtClean="0"/>
              <a:t>Серова Н.А.</a:t>
            </a:r>
            <a:endParaRPr lang="ru-RU" sz="1800" b="1" dirty="0"/>
          </a:p>
        </p:txBody>
      </p:sp>
      <p:pic>
        <p:nvPicPr>
          <p:cNvPr id="5" name="Picture 2" descr="C:\Users\Наталья\Desktop\31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6308" y="1230923"/>
            <a:ext cx="5040923" cy="416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592744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265888" y="492369"/>
            <a:ext cx="5087912" cy="57794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/>
              <a:t>Т</a:t>
            </a:r>
            <a:r>
              <a:rPr lang="ru-RU" sz="1600" b="1" dirty="0" smtClean="0"/>
              <a:t>рудности </a:t>
            </a:r>
            <a:r>
              <a:rPr lang="ru-RU" sz="1600" b="1" dirty="0"/>
              <a:t>социализации:      </a:t>
            </a:r>
          </a:p>
          <a:p>
            <a:pPr lvl="0"/>
            <a:r>
              <a:rPr lang="ru-RU" sz="1600" dirty="0"/>
              <a:t>Неопределенность социального статуса.</a:t>
            </a:r>
          </a:p>
          <a:p>
            <a:pPr lvl="0"/>
            <a:r>
              <a:rPr lang="ru-RU" sz="1600" dirty="0"/>
              <a:t>Значительное отклонение в состоянии здоровья и в психическом статусе. </a:t>
            </a:r>
          </a:p>
          <a:p>
            <a:pPr lvl="0"/>
            <a:r>
              <a:rPr lang="ru-RU" sz="1600" dirty="0"/>
              <a:t>Особенности психического развития, что проявляется в первую очередь во взаимоотношениях с окружающими.</a:t>
            </a:r>
          </a:p>
          <a:p>
            <a:pPr lvl="0"/>
            <a:r>
              <a:rPr lang="ru-RU" sz="1600" dirty="0"/>
              <a:t>Специфика формирования личности. </a:t>
            </a:r>
          </a:p>
          <a:p>
            <a:pPr lvl="0"/>
            <a:r>
              <a:rPr lang="ru-RU" sz="1600" dirty="0"/>
              <a:t>Специфика усвоения норм и ценностей. </a:t>
            </a:r>
          </a:p>
          <a:p>
            <a:pPr lvl="0"/>
            <a:r>
              <a:rPr lang="ru-RU" sz="1600" dirty="0"/>
              <a:t>Замедленное осознание своего места в социуме в соответствии с индивидуальными способностями и потребностями, включая направленность на овладение профессией.</a:t>
            </a:r>
          </a:p>
          <a:p>
            <a:pPr lvl="0"/>
            <a:r>
              <a:rPr lang="ru-RU" sz="1600" dirty="0"/>
              <a:t>Неуверенность в будущем. </a:t>
            </a:r>
          </a:p>
          <a:p>
            <a:pPr lvl="0"/>
            <a:r>
              <a:rPr lang="ru-RU" sz="1600" dirty="0" err="1"/>
              <a:t>Несформированность</a:t>
            </a:r>
            <a:r>
              <a:rPr lang="ru-RU" sz="1600" dirty="0"/>
              <a:t> семейных установок.</a:t>
            </a:r>
          </a:p>
          <a:p>
            <a:pPr lvl="0"/>
            <a:r>
              <a:rPr lang="ru-RU" sz="1600" dirty="0"/>
              <a:t>Недостаточное освоение бытовых навыков и умений.</a:t>
            </a:r>
          </a:p>
          <a:p>
            <a:pPr lvl="0"/>
            <a:r>
              <a:rPr lang="ru-RU" sz="1600" dirty="0"/>
              <a:t>Отсутствие помощи и поддержки семьи, отсутствие эмоционально-близких отношений со значимыми людьми. </a:t>
            </a:r>
          </a:p>
          <a:p>
            <a:pPr marL="0" indent="0" algn="just">
              <a:buNone/>
            </a:pPr>
            <a:endParaRPr lang="ru-RU" sz="1600" b="1" dirty="0"/>
          </a:p>
        </p:txBody>
      </p:sp>
      <p:pic>
        <p:nvPicPr>
          <p:cNvPr id="2" name="Picture 2" descr="C:\Users\Наталья\Desktop\adaptatsij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0246" y="1676920"/>
            <a:ext cx="4363759" cy="331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27646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66800" y="668214"/>
            <a:ext cx="4583723" cy="102247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/>
              <a:t>МКОУ «Детский дом» </a:t>
            </a:r>
            <a:br>
              <a:rPr lang="ru-RU" sz="2800" dirty="0" smtClean="0"/>
            </a:br>
            <a:r>
              <a:rPr lang="ru-RU" sz="2800" dirty="0" err="1" smtClean="0"/>
              <a:t>г.Осинники</a:t>
            </a:r>
            <a:endParaRPr lang="ru-RU" sz="28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6172200" y="1652953"/>
            <a:ext cx="5183188" cy="2872155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Подготовка воспитанников к самостоятельной жизни</a:t>
            </a:r>
          </a:p>
          <a:p>
            <a:r>
              <a:rPr lang="ru-RU" sz="2800" dirty="0"/>
              <a:t>у</a:t>
            </a:r>
            <a:r>
              <a:rPr lang="ru-RU" sz="2800" dirty="0" smtClean="0"/>
              <a:t>спешная социально-профессиональная адаптация выпускников</a:t>
            </a:r>
            <a:endParaRPr lang="ru-RU" sz="2800" dirty="0"/>
          </a:p>
        </p:txBody>
      </p:sp>
      <p:pic>
        <p:nvPicPr>
          <p:cNvPr id="4" name="Рисунок 3" descr="C:\Users\Наталья\Desktop\д.дом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4062" y="2414953"/>
            <a:ext cx="4677507" cy="358726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Стрелка вправо 8"/>
          <p:cNvSpPr/>
          <p:nvPr/>
        </p:nvSpPr>
        <p:spPr>
          <a:xfrm>
            <a:off x="10081846" y="2754923"/>
            <a:ext cx="1395046" cy="445477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06649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738555"/>
            <a:ext cx="4586651" cy="3141783"/>
          </a:xfrm>
        </p:spPr>
        <p:txBody>
          <a:bodyPr>
            <a:noAutofit/>
          </a:bodyPr>
          <a:lstStyle/>
          <a:p>
            <a:r>
              <a:rPr lang="ru-RU" dirty="0" smtClean="0">
                <a:effectLst/>
              </a:rPr>
              <a:t>Данные мониторинга постинтернатной адаптации выпускников 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b="0" dirty="0" smtClean="0">
                <a:effectLst/>
              </a:rPr>
              <a:t>по итогам 2015-2016 учебного года </a:t>
            </a:r>
            <a:endParaRPr lang="ru-RU" b="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получили общее образование (9 классов) - </a:t>
            </a:r>
            <a:r>
              <a:rPr lang="ru-RU" sz="1600" b="1" dirty="0">
                <a:solidFill>
                  <a:srgbClr val="FF0000"/>
                </a:solidFill>
              </a:rPr>
              <a:t>100% </a:t>
            </a:r>
            <a:r>
              <a:rPr lang="ru-RU" sz="1600" dirty="0">
                <a:solidFill>
                  <a:prstClr val="black"/>
                </a:solidFill>
              </a:rPr>
              <a:t>выпускников;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окончили профессиональную образовательную организацию и получили диплом – </a:t>
            </a:r>
            <a:r>
              <a:rPr lang="ru-RU" sz="1600" b="1" dirty="0">
                <a:solidFill>
                  <a:srgbClr val="FF0000"/>
                </a:solidFill>
              </a:rPr>
              <a:t>27%;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обучаются в организации профессионального образования в настоящее время – </a:t>
            </a:r>
            <a:r>
              <a:rPr lang="ru-RU" sz="1600" b="1" dirty="0">
                <a:solidFill>
                  <a:srgbClr val="FF0000"/>
                </a:solidFill>
              </a:rPr>
              <a:t>56%;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имеют собственную семью – </a:t>
            </a:r>
            <a:r>
              <a:rPr lang="ru-RU" sz="1600" b="1" dirty="0">
                <a:solidFill>
                  <a:srgbClr val="FF0000"/>
                </a:solidFill>
              </a:rPr>
              <a:t>31%;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имеют детей – </a:t>
            </a:r>
            <a:r>
              <a:rPr lang="ru-RU" sz="1600" b="1" dirty="0">
                <a:solidFill>
                  <a:srgbClr val="FF0000"/>
                </a:solidFill>
              </a:rPr>
              <a:t>15%;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трудоустроены – </a:t>
            </a:r>
            <a:r>
              <a:rPr lang="ru-RU" sz="1600" b="1" dirty="0">
                <a:solidFill>
                  <a:srgbClr val="FF0000"/>
                </a:solidFill>
              </a:rPr>
              <a:t>27%;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имеют судимость – </a:t>
            </a:r>
            <a:r>
              <a:rPr lang="ru-RU" sz="1600" b="1" dirty="0">
                <a:solidFill>
                  <a:srgbClr val="FF0000"/>
                </a:solidFill>
              </a:rPr>
              <a:t>13%;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обеспечены жильем – </a:t>
            </a:r>
            <a:r>
              <a:rPr lang="ru-RU" sz="1600" b="1" dirty="0">
                <a:solidFill>
                  <a:srgbClr val="FF0000"/>
                </a:solidFill>
              </a:rPr>
              <a:t>27%</a:t>
            </a:r>
            <a:r>
              <a:rPr lang="ru-RU" sz="1600" dirty="0">
                <a:solidFill>
                  <a:prstClr val="black"/>
                </a:solidFill>
              </a:rPr>
              <a:t>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получают помощь от родственников – </a:t>
            </a:r>
            <a:r>
              <a:rPr lang="ru-RU" sz="1600" b="1" dirty="0">
                <a:solidFill>
                  <a:srgbClr val="FF0000"/>
                </a:solidFill>
              </a:rPr>
              <a:t>43%;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умеют распределять денежные средства – </a:t>
            </a:r>
            <a:r>
              <a:rPr lang="ru-RU" sz="1600" b="1" dirty="0">
                <a:solidFill>
                  <a:srgbClr val="FF0000"/>
                </a:solidFill>
              </a:rPr>
              <a:t>59%;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умеют организовывать свободное время – </a:t>
            </a:r>
            <a:r>
              <a:rPr lang="ru-RU" sz="1600" b="1" dirty="0">
                <a:solidFill>
                  <a:srgbClr val="FF0000"/>
                </a:solidFill>
              </a:rPr>
              <a:t>63%;</a:t>
            </a:r>
          </a:p>
          <a:p>
            <a:pPr marL="285750" lvl="0" indent="-285750">
              <a:buFontTx/>
              <a:buChar char="-"/>
            </a:pPr>
            <a:r>
              <a:rPr lang="ru-RU" sz="1600" dirty="0">
                <a:solidFill>
                  <a:prstClr val="black"/>
                </a:solidFill>
              </a:rPr>
              <a:t>ведут здоровый образ жизни – </a:t>
            </a:r>
            <a:r>
              <a:rPr lang="ru-RU" sz="1600" b="1" dirty="0">
                <a:solidFill>
                  <a:srgbClr val="FF0000"/>
                </a:solidFill>
              </a:rPr>
              <a:t>41%.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58872299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Совместная деятельность МКОУ «Детский дом» с учреждениями социума по профессиональному самоопределению воспитанников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8" name="Объект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871513977"/>
              </p:ext>
            </p:extLst>
          </p:nvPr>
        </p:nvGraphicFramePr>
        <p:xfrm>
          <a:off x="6471138" y="890955"/>
          <a:ext cx="4958862" cy="4759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872441108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dirty="0" smtClean="0">
                <a:effectLst/>
              </a:rPr>
              <a:t>Цель: </a:t>
            </a:r>
            <a:r>
              <a:rPr lang="ru-RU" sz="2400" b="0" dirty="0" smtClean="0">
                <a:effectLst/>
              </a:rPr>
              <a:t>содействие </a:t>
            </a:r>
            <a:r>
              <a:rPr lang="ru-RU" sz="2400" b="0" dirty="0">
                <a:effectLst/>
              </a:rPr>
              <a:t>воспитанникам и выпускникам в успешной социализации</a:t>
            </a:r>
            <a:r>
              <a:rPr lang="ru-RU" sz="2000" b="0" dirty="0">
                <a:effectLst/>
              </a:rPr>
              <a:t>. </a:t>
            </a:r>
            <a:endParaRPr lang="ru-RU" sz="2000" b="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583367" y="879231"/>
            <a:ext cx="5181600" cy="5297732"/>
          </a:xfrm>
        </p:spPr>
        <p:txBody>
          <a:bodyPr>
            <a:normAutofit/>
          </a:bodyPr>
          <a:lstStyle/>
          <a:p>
            <a:r>
              <a:rPr lang="ru-RU" sz="3200" dirty="0"/>
              <a:t>П</a:t>
            </a:r>
            <a:r>
              <a:rPr lang="ru-RU" sz="3200" dirty="0" smtClean="0"/>
              <a:t>рограмма </a:t>
            </a:r>
            <a:r>
              <a:rPr lang="ru-RU" sz="3200" dirty="0"/>
              <a:t>содействия социально-профессиональной адаптации воспитанников и выпускников детского дома </a:t>
            </a:r>
            <a:endParaRPr lang="ru-RU" sz="3200" dirty="0" smtClean="0"/>
          </a:p>
          <a:p>
            <a:r>
              <a:rPr lang="ru-RU" sz="3200" b="1" dirty="0" smtClean="0"/>
              <a:t>«</a:t>
            </a:r>
            <a:r>
              <a:rPr lang="ru-RU" sz="3200" b="1" dirty="0"/>
              <a:t>Дорога в будущее»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Этапы программы</a:t>
            </a:r>
            <a:r>
              <a:rPr lang="ru-RU" dirty="0" smtClean="0"/>
              <a:t>:</a:t>
            </a:r>
            <a:endParaRPr lang="ru-RU" dirty="0"/>
          </a:p>
          <a:p>
            <a:r>
              <a:rPr lang="en-US" dirty="0"/>
              <a:t>I</a:t>
            </a:r>
            <a:r>
              <a:rPr lang="ru-RU" dirty="0"/>
              <a:t>. Подготовительный (период обучения в 8-9 кассах).</a:t>
            </a:r>
          </a:p>
          <a:p>
            <a:r>
              <a:rPr lang="en-US" dirty="0"/>
              <a:t>II</a:t>
            </a:r>
            <a:r>
              <a:rPr lang="ru-RU" dirty="0"/>
              <a:t>. Основной (период получения профессионального образования). </a:t>
            </a:r>
          </a:p>
          <a:p>
            <a:r>
              <a:rPr lang="en-US" dirty="0"/>
              <a:t>III</a:t>
            </a:r>
            <a:r>
              <a:rPr lang="ru-RU" dirty="0"/>
              <a:t>. Заключительный (период трудоустройства по полученной профессии и адаптации на рабочем месте).</a:t>
            </a:r>
          </a:p>
        </p:txBody>
      </p:sp>
    </p:spTree>
    <p:extLst>
      <p:ext uri="{BB962C8B-B14F-4D97-AF65-F5344CB8AC3E}">
        <p14:creationId xmlns:p14="http://schemas.microsoft.com/office/powerpoint/2010/main" xmlns="" val="10954869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3367" y="1825625"/>
            <a:ext cx="5181600" cy="318012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Условия результативности процесса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сопровождения социально-профессиональной адаптации воспитанников детского дома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879231"/>
            <a:ext cx="5181600" cy="529773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- реализация  </a:t>
            </a:r>
            <a:r>
              <a:rPr lang="ru-RU" b="1" dirty="0"/>
              <a:t>взаимодействия образовательных  организаций  разного типа по сопровождению социально-профессиональной адаптации воспитанников детского дома; </a:t>
            </a:r>
          </a:p>
          <a:p>
            <a:pPr marL="0" indent="0">
              <a:buNone/>
            </a:pPr>
            <a:r>
              <a:rPr lang="ru-RU" b="1" dirty="0"/>
              <a:t>- использование модели  взаимодействия образовательных организаций и социальных партнеров по сопровождению социально-профессиональной адаптации воспитанников;</a:t>
            </a:r>
          </a:p>
          <a:p>
            <a:pPr marL="0" indent="0">
              <a:buNone/>
            </a:pPr>
            <a:r>
              <a:rPr lang="ru-RU" b="1" dirty="0"/>
              <a:t>- осуществление научно-методического обеспечения реализации муниципальной модели  взаимодействия образовательных организаций и социальных партнеров по сопровождению социально-профессиональной адаптации воспитанников.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35730905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50278" y="879231"/>
            <a:ext cx="4935414" cy="3798277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Ф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едеральная экспериментальная площадка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ГБУ ДПО «КРИРПО» по теме  «Разработка и апробация модели взаимодействия образовательных организаций разных типов по сопровождению социально-профессиональной адаптации воспитанников детских домов и обучающихся»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1180" y="691229"/>
            <a:ext cx="3633216" cy="5175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232371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633045"/>
            <a:ext cx="4586651" cy="5650523"/>
          </a:xfrm>
        </p:spPr>
        <p:txBody>
          <a:bodyPr>
            <a:noAutofit/>
          </a:bodyPr>
          <a:lstStyle/>
          <a:p>
            <a:pPr algn="l"/>
            <a:r>
              <a:rPr lang="ru-RU" sz="1400" dirty="0" smtClean="0">
                <a:effectLst/>
              </a:rPr>
              <a:t>Задачи</a:t>
            </a:r>
            <a:r>
              <a:rPr lang="ru-RU" sz="1400" dirty="0">
                <a:effectLst/>
              </a:rPr>
              <a:t>:</a:t>
            </a:r>
            <a:br>
              <a:rPr lang="ru-RU" sz="1400" dirty="0">
                <a:effectLst/>
              </a:rPr>
            </a:br>
            <a:r>
              <a:rPr lang="ru-RU" sz="1400" dirty="0">
                <a:effectLst/>
              </a:rPr>
              <a:t>1.	</a:t>
            </a:r>
            <a:r>
              <a:rPr lang="ru-RU" sz="1400" b="0" dirty="0">
                <a:effectLst/>
              </a:rPr>
              <a:t>Разработка муниципальной модели сетевого взаимодействия образовательных  организаций  разного типа по сопровождению социально-профессиональной адаптации воспитанников детского дома.</a:t>
            </a:r>
            <a:br>
              <a:rPr lang="ru-RU" sz="1400" b="0" dirty="0">
                <a:effectLst/>
              </a:rPr>
            </a:br>
            <a:r>
              <a:rPr lang="ru-RU" sz="1400" b="0" dirty="0">
                <a:effectLst/>
              </a:rPr>
              <a:t>2.	Разработка нормативно-правовых документов различных уровней, обеспечивающие взаимодействие образовательных организаций и социальных партнеров по сопровождению социально-профессиональной адаптации воспитанников детского дома.</a:t>
            </a:r>
            <a:br>
              <a:rPr lang="ru-RU" sz="1400" b="0" dirty="0">
                <a:effectLst/>
              </a:rPr>
            </a:br>
            <a:r>
              <a:rPr lang="ru-RU" sz="1400" b="0" dirty="0">
                <a:effectLst/>
              </a:rPr>
              <a:t>3.	Определение механизмов взаимодействия системы образования  и системы социальной защиты, предприятий, службы занятости по сопровождению социально-профессиональной адаптации воспитанников на уровне муниципалитета.</a:t>
            </a:r>
            <a:br>
              <a:rPr lang="ru-RU" sz="1400" b="0" dirty="0">
                <a:effectLst/>
              </a:rPr>
            </a:br>
            <a:r>
              <a:rPr lang="ru-RU" sz="1400" b="0" dirty="0">
                <a:effectLst/>
              </a:rPr>
              <a:t>4.	Разработка и апробация  модели взаимодействия образовательных организаций и социальных партнеров по сопровождению социально-профессиональной адаптации воспитанников.</a:t>
            </a:r>
            <a:br>
              <a:rPr lang="ru-RU" sz="1400" b="0" dirty="0">
                <a:effectLst/>
              </a:rPr>
            </a:br>
            <a:r>
              <a:rPr lang="ru-RU" sz="1400" b="0" dirty="0">
                <a:effectLst/>
              </a:rPr>
              <a:t>5.	Разработка научно-методических рекомендаций по реализации модели взаимодействия образовательных организаций и социальных партнеров по сопровождению социально-профессиональной адаптации воспитанников.</a:t>
            </a:r>
            <a:r>
              <a:rPr lang="ru-RU" sz="1400" b="0" dirty="0"/>
              <a:t/>
            </a:r>
            <a:br>
              <a:rPr lang="ru-RU" sz="1400" b="0" dirty="0"/>
            </a:br>
            <a:endParaRPr lang="ru-RU" sz="1400" b="0" dirty="0"/>
          </a:p>
        </p:txBody>
      </p:sp>
      <p:pic>
        <p:nvPicPr>
          <p:cNvPr id="5122" name="Picture 2" descr="C:\Users\Наталья\Desktop\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93594" y="996461"/>
            <a:ext cx="4830191" cy="4454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48622940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Благодарю за внимание!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5" name="Объект 5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76646" y="855785"/>
            <a:ext cx="4607169" cy="485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00374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истание 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листание 1" id="{6EB41901-E906-4F5D-92CE-8CC78677F874}" vid="{66B04ABB-2228-4FAF-99D5-43E267AA4B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листание 1</Template>
  <TotalTime>148</TotalTime>
  <Words>410</Words>
  <Application>Microsoft Office PowerPoint</Application>
  <PresentationFormat>Произвольный</PresentationFormat>
  <Paragraphs>53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листание 1</vt:lpstr>
      <vt:lpstr>Социально-профессиональная адаптация  детей-сирот:  проблемы и пути решения </vt:lpstr>
      <vt:lpstr>Слайд 2</vt:lpstr>
      <vt:lpstr>МКОУ «Детский дом»  г.Осинники</vt:lpstr>
      <vt:lpstr>Данные мониторинга постинтернатной адаптации выпускников   по итогам 2015-2016 учебного года </vt:lpstr>
      <vt:lpstr>Слайд 5</vt:lpstr>
      <vt:lpstr>Цель: содействие воспитанникам и выпускникам в успешной социализации. </vt:lpstr>
      <vt:lpstr>Слайд 7</vt:lpstr>
      <vt:lpstr>Слайд 8</vt:lpstr>
      <vt:lpstr>Задачи: 1. Разработка муниципальной модели сетевого взаимодействия образовательных  организаций  разного типа по сопровождению социально-профессиональной адаптации воспитанников детского дома. 2. Разработка нормативно-правовых документов различных уровней, обеспечивающие взаимодействие образовательных организаций и социальных партнеров по сопровождению социально-профессиональной адаптации воспитанников детского дома. 3. Определение механизмов взаимодействия системы образования  и системы социальной защиты, предприятий, службы занятости по сопровождению социально-профессиональной адаптации воспитанников на уровне муниципалитета. 4. Разработка и апробация  модели взаимодействия образовательных организаций и социальных партнеров по сопровождению социально-профессиональной адаптации воспитанников. 5. Разработка научно-методических рекомендаций по реализации модели взаимодействия образовательных организаций и социальных партнеров по сопровождению социально-профессиональной адаптации воспитанников. 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galex</cp:lastModifiedBy>
  <cp:revision>28</cp:revision>
  <dcterms:created xsi:type="dcterms:W3CDTF">2016-11-15T09:14:47Z</dcterms:created>
  <dcterms:modified xsi:type="dcterms:W3CDTF">2017-03-27T02:05:41Z</dcterms:modified>
</cp:coreProperties>
</file>